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embeddedFontLst>
    <p:embeddedFont>
      <p:font typeface="Roboto"/>
      <p:regular r:id="rId58"/>
      <p:bold r:id="rId59"/>
      <p:italic r:id="rId60"/>
      <p:boldItalic r:id="rId61"/>
    </p:embeddedFont>
    <p:embeddedFont>
      <p:font typeface="Roboto Medium"/>
      <p:regular r:id="rId62"/>
      <p:bold r:id="rId63"/>
      <p:italic r:id="rId64"/>
      <p:boldItalic r:id="rId65"/>
    </p:embeddedFont>
    <p:embeddedFont>
      <p:font typeface="Source Code Pro"/>
      <p:regular r:id="rId66"/>
      <p:bold r:id="rId67"/>
      <p:italic r:id="rId68"/>
      <p:boldItalic r:id="rId69"/>
    </p:embeddedFont>
    <p:embeddedFont>
      <p:font typeface="Helvetica Neue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elveticaNeue-boldItalic.fntdata"/><Relationship Id="rId72" Type="http://schemas.openxmlformats.org/officeDocument/2006/relationships/font" Target="fonts/HelveticaNeue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HelveticaNeue-bold.fntdata"/><Relationship Id="rId70" Type="http://schemas.openxmlformats.org/officeDocument/2006/relationships/font" Target="fonts/HelveticaNeue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Medium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64" Type="http://schemas.openxmlformats.org/officeDocument/2006/relationships/font" Target="fonts/RobotoMedium-italic.fntdata"/><Relationship Id="rId63" Type="http://schemas.openxmlformats.org/officeDocument/2006/relationships/font" Target="fonts/RobotoMedium-bold.fntdata"/><Relationship Id="rId22" Type="http://schemas.openxmlformats.org/officeDocument/2006/relationships/slide" Target="slides/slide17.xml"/><Relationship Id="rId66" Type="http://schemas.openxmlformats.org/officeDocument/2006/relationships/font" Target="fonts/SourceCodePro-regular.fntdata"/><Relationship Id="rId21" Type="http://schemas.openxmlformats.org/officeDocument/2006/relationships/slide" Target="slides/slide16.xml"/><Relationship Id="rId65" Type="http://schemas.openxmlformats.org/officeDocument/2006/relationships/font" Target="fonts/RobotoMedium-boldItalic.fntdata"/><Relationship Id="rId24" Type="http://schemas.openxmlformats.org/officeDocument/2006/relationships/slide" Target="slides/slide19.xml"/><Relationship Id="rId68" Type="http://schemas.openxmlformats.org/officeDocument/2006/relationships/font" Target="fonts/SourceCodePro-italic.fntdata"/><Relationship Id="rId23" Type="http://schemas.openxmlformats.org/officeDocument/2006/relationships/slide" Target="slides/slide18.xml"/><Relationship Id="rId67" Type="http://schemas.openxmlformats.org/officeDocument/2006/relationships/font" Target="fonts/SourceCodePro-bold.fntdata"/><Relationship Id="rId60" Type="http://schemas.openxmlformats.org/officeDocument/2006/relationships/font" Target="fonts/Robo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SourceCodePr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-bold.fntdata"/><Relationship Id="rId14" Type="http://schemas.openxmlformats.org/officeDocument/2006/relationships/slide" Target="slides/slide9.xml"/><Relationship Id="rId58" Type="http://schemas.openxmlformats.org/officeDocument/2006/relationships/font" Target="fonts/Robo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8b478540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48b478540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8b478540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48b478540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48b478540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48b478540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7a97d33e4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7a97d33e4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a97d33e4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7a97d33e4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7a97d33e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7a97d33e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7a97d33e4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7a97d33e4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44444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 classe diretor define a ordem na qual executar as etapas de construção, enquanto que o builder provê a implementação dessas etapas.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7a97d33e4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7a97d33e4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7a97d33e4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7a97d33e4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package br.ufpb.ccae.dcx.atividades.builder;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import java.util.ArrayList;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import java.util.List;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public class Pedido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String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String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List&lt;String&gt; itens;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Pedido(String cliente, String enderecoEntrega, List&lt;String&gt; itens)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this.cliente =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this.enderecoEntrega =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this.itens = itens;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String getCliente()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return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String getEnderecoEntrega()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return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List&lt;String&gt; getItens()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return itens;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static class PedidoBuilder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private String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private String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private List&lt;String&gt; itens = new ArrayList&lt;&gt;();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PedidoBuilder setCliente(String cliente)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this.cliente =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this;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PedidoBuilder setEnderecoEntrega(String enderecoEntrega)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this.enderecoEntrega =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this;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PedidoBuilder addItem(String item)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this.itens.add(item);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this;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 build()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new Pedido(cliente, enderecoEntrega, itens);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8b478540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48b478540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7a97d33e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7a97d33e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7aeeb0d1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7aeeb0d1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7aeeb0d1e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7aeeb0d1e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7aeeb0d1e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7aeeb0d1e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44444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Ambas as classes </a:t>
            </a:r>
            <a:r>
              <a:rPr lang="pt-BR">
                <a:solidFill>
                  <a:srgbClr val="444444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Caminhão</a:t>
            </a:r>
            <a:r>
              <a:rPr lang="pt-BR" sz="1200">
                <a:solidFill>
                  <a:srgbClr val="444444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e </a:t>
            </a:r>
            <a:r>
              <a:rPr lang="pt-BR">
                <a:solidFill>
                  <a:srgbClr val="444444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Navio</a:t>
            </a:r>
            <a:r>
              <a:rPr lang="pt-BR" sz="1200">
                <a:solidFill>
                  <a:srgbClr val="444444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devem implementar a interface </a:t>
            </a:r>
            <a:r>
              <a:rPr lang="pt-BR">
                <a:solidFill>
                  <a:srgbClr val="444444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Transporte</a:t>
            </a:r>
            <a:r>
              <a:rPr lang="pt-BR" sz="1200">
                <a:solidFill>
                  <a:srgbClr val="444444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que declara um método chamado </a:t>
            </a:r>
            <a:r>
              <a:rPr lang="pt-BR">
                <a:solidFill>
                  <a:srgbClr val="444444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entregar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7aeeb0d1e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7aeeb0d1e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7aeeb0d1e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7aeeb0d1e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Com o padrão, essa decisão é tomada </a:t>
            </a:r>
            <a:r>
              <a:rPr b="1" lang="pt-BR">
                <a:solidFill>
                  <a:schemeClr val="dk1"/>
                </a:solidFill>
              </a:rPr>
              <a:t>uma única vez</a:t>
            </a:r>
            <a:r>
              <a:rPr lang="pt-BR">
                <a:solidFill>
                  <a:schemeClr val="dk1"/>
                </a:solidFill>
              </a:rPr>
              <a:t>, e o resto do código fica limpo, simples e, o mais importante, </a:t>
            </a:r>
            <a:r>
              <a:rPr b="1" lang="pt-BR">
                <a:solidFill>
                  <a:schemeClr val="dk1"/>
                </a:solidFill>
              </a:rPr>
              <a:t>desacoplado</a:t>
            </a:r>
            <a:r>
              <a:rPr lang="pt-BR">
                <a:solidFill>
                  <a:schemeClr val="dk1"/>
                </a:solidFill>
              </a:rPr>
              <a:t> dos produtos concretos.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7aeeb0d1e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7aeeb0d1e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8b478540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8b478540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7aeeb0d1e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7aeeb0d1e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7aeeb0d1e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7aeeb0d1e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7aeeb0d1e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7aeeb0d1e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7a97d33e4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7a97d33e4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7aeeb0d1e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7aeeb0d1e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7aeeb0d1e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7aeeb0d1e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7aeeb0d1e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7aeeb0d1e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44444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Há mais uma coisa a se clarificar: se o cliente está exposto apenas às interfaces abstratas, o que realmente cria os objetos fábrica então? Geralmente, o programa cria um objeto fábrica concreto no estágio de inicialização. Antes disso, o programa deve selecionar o tipo de fábrica dependendo da configuração ou definições de ambiente.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7aeeb0d1e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7aeeb0d1e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48b478540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48b478540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7a97d33e4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7a97d33e4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7a97d33e4a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7a97d33e4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7a97d33e4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7a97d33e4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7a97d33e4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7a97d33e4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a97d33e4a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7a97d33e4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48b47854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48b47854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7a97d33e4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7a97d33e4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7babfd87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7babfd87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package br.ufpb.ccae.dcx.atividades.prototype;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public class Documento implements Cloneable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private String conteudo;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public Documento(String conteudo)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    this.conteudo = conteudo;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public String getConteudo()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    return conteudo;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@Override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public Object clone() throws CloneNotSupportedException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    return new Documento(this.conteudo); // clone profundo simples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7a97d33e4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7a97d33e4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48b478540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48b478540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7a97d33e4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7a97d33e4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7a97d33e4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7a97d33e4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7a97d33e4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7a97d33e4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Construtor privado é o segredo: ninguém fora da classe consegue criar </a:t>
            </a:r>
            <a:r>
              <a:rPr b="1" lang="pt-BR" sz="14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new Singleton()</a:t>
            </a:r>
            <a:endParaRPr b="1" sz="14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7a97d33e4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7a97d33e4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7a97d33e4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7a97d33e4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7a97d33e4a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7a97d33e4a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48b478540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48b478540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7a97d33e4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7a97d33e4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package br.ufpb.ccae.dcx.atividades.singleton;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import java.util.ArrayList;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import java.util.List;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public class Logger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private static Logger instance;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private List&lt;String&gt; mensagens = new ArrayList&lt;&gt;();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private Logger() {}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public static Logger getInstance()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    if (instance == null)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        instance = new Logger();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    return instance;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public void log(String msg)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    mensagens.add(msg);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public List&lt;String&gt; getMensagens()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    return mensagens;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7a97d33e4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7a97d33e4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7a97d33e4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7a97d33e4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48b478540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48b478540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8b478540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48b478540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8b478540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8b478540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8b478540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48b478540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n" type="title">
  <p:cSld name="TITLE">
    <p:bg>
      <p:bgPr>
        <a:solidFill>
          <a:srgbClr val="00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701" y="4585700"/>
            <a:ext cx="1022549" cy="31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50094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hyperlink" Target="https://refactoring.guru/pt-br/design-patterns/builder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hyperlink" Target="https://refactoring.guru/pt-br/design-patterns/builder" TargetMode="External"/><Relationship Id="rId5" Type="http://schemas.openxmlformats.org/officeDocument/2006/relationships/hyperlink" Target="https://refactoring.guru/pt-br/design-patterns/builder" TargetMode="External"/><Relationship Id="rId6" Type="http://schemas.openxmlformats.org/officeDocument/2006/relationships/image" Target="../media/image19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5000">
                <a:latin typeface="Roboto"/>
                <a:ea typeface="Roboto"/>
                <a:cs typeface="Roboto"/>
                <a:sym typeface="Roboto"/>
              </a:rPr>
              <a:t>Padrões de projeto criacionais</a:t>
            </a:r>
            <a:endParaRPr b="1" sz="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>
            <p:ph idx="4294967295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3"/>
              <a:buFont typeface="Arial"/>
              <a:buNone/>
            </a:pPr>
            <a:r>
              <a:rPr lang="pt-BR" sz="2203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Matheus Barbosa</a:t>
            </a:r>
            <a:endParaRPr sz="2203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13"/>
              <a:buNone/>
            </a:pPr>
            <a:r>
              <a:rPr lang="pt-BR" sz="2203">
                <a:latin typeface="Roboto Medium"/>
                <a:ea typeface="Roboto Medium"/>
                <a:cs typeface="Roboto Medium"/>
                <a:sym typeface="Roboto Medium"/>
              </a:rPr>
              <a:t>matheus.barbosa@dcx.ufpb.br</a:t>
            </a:r>
            <a:endParaRPr sz="229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050" y="4325588"/>
            <a:ext cx="373250" cy="53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3354" y="4282325"/>
            <a:ext cx="496825" cy="62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282425"/>
            <a:ext cx="4741200" cy="42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 se você quiser uma casa maior e mais iluminada, com um jardim e outras miudezas (como um sistema de aquecimento, encanamento, e fiação elétrica)?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Como você faria pra deixar essa criação mais legível, sem precisar decorar a ordem dos parâmetros?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0" l="47665" r="0" t="0"/>
          <a:stretch/>
        </p:blipFill>
        <p:spPr>
          <a:xfrm>
            <a:off x="5423878" y="65950"/>
            <a:ext cx="3720125" cy="50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75" y="-12"/>
            <a:ext cx="8572500" cy="50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3895500" y="4766250"/>
            <a:ext cx="5248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https://refactoring.guru/pt-br/design-patterns/builder</a:t>
            </a:r>
            <a:endParaRPr/>
          </a:p>
        </p:txBody>
      </p:sp>
      <p:sp>
        <p:nvSpPr>
          <p:cNvPr id="130" name="Google Shape;130;p23"/>
          <p:cNvSpPr/>
          <p:nvPr/>
        </p:nvSpPr>
        <p:spPr>
          <a:xfrm>
            <a:off x="5671250" y="364900"/>
            <a:ext cx="2886000" cy="14430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Aumenta 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consideravelmente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hierarquia cada vez mais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Usando subclasses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675" y="494175"/>
            <a:ext cx="6084326" cy="41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89775" y="1345375"/>
            <a:ext cx="2769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padrão organiza a construção de objetos em uma série de etapas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289775" y="3071850"/>
            <a:ext cx="2769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Você não precisa chamar todas as etapas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Solução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Implementação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5660950" y="1596850"/>
            <a:ext cx="2081350" cy="1221200"/>
          </a:xfrm>
          <a:custGeom>
            <a:rect b="b" l="l" r="r" t="t"/>
            <a:pathLst>
              <a:path extrusionOk="0" h="48848" w="83254">
                <a:moveTo>
                  <a:pt x="0" y="0"/>
                </a:moveTo>
                <a:cubicBezTo>
                  <a:pt x="13868" y="3657"/>
                  <a:pt x="82448" y="13799"/>
                  <a:pt x="83207" y="21940"/>
                </a:cubicBezTo>
                <a:cubicBezTo>
                  <a:pt x="83966" y="30081"/>
                  <a:pt x="17663" y="44363"/>
                  <a:pt x="4554" y="48848"/>
                </a:cubicBezTo>
              </a:path>
            </a:pathLst>
          </a:cu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46" name="Google Shape;146;p25"/>
          <p:cNvSpPr txBox="1"/>
          <p:nvPr/>
        </p:nvSpPr>
        <p:spPr>
          <a:xfrm>
            <a:off x="6830425" y="25717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Padrão Builder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25" y="2325450"/>
            <a:ext cx="5370086" cy="21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925" y="1017721"/>
            <a:ext cx="5370076" cy="1363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00" y="0"/>
            <a:ext cx="84405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50" y="0"/>
            <a:ext cx="870569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900" y="152400"/>
            <a:ext cx="4217326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226" y="2648175"/>
            <a:ext cx="4438426" cy="185945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/>
        </p:nvSpPr>
        <p:spPr>
          <a:xfrm>
            <a:off x="319838" y="725175"/>
            <a:ext cx="4531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Você pode ir além e extrair uma série de chamadas para as etapas do </a:t>
            </a:r>
            <a:r>
              <a:rPr i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builder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que você usa para construir um produto em uma classe separada chamada </a:t>
            </a:r>
            <a:r>
              <a:rPr i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diretor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Quando usar Diretor?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Quando você tem </a:t>
            </a:r>
            <a:r>
              <a:rPr b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modelos padronizados de objetos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(ex.: “pizza vegetariana”, “pizza calabresa”).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Quando quer </a:t>
            </a:r>
            <a:r>
              <a:rPr b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separar ainda mais responsabilidades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Builder → sabe construir os pedaços.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Diretor → sabe a ordem dos passos pra criar diferentes produtos.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complexidade geral do código aumenta uma vez que o padrão exige criar múltiplas classes novas.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445025"/>
            <a:ext cx="8520600" cy="21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2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Factory Method</a:t>
            </a:r>
            <a:endParaRPr b="1" sz="92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11700" y="2571750"/>
            <a:ext cx="85206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Definir uma interface para criar um objeto mas deixar que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subclasses decidam que classe instanciar. Factory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Method permite que uma classe delegue a responsabilidade de instanciamento às subclasses.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 title="Captura de Tela 2025-09-02 às 20.22.56.png"/>
          <p:cNvPicPr preferRelativeResize="0"/>
          <p:nvPr/>
        </p:nvPicPr>
        <p:blipFill rotWithShape="1">
          <a:blip r:embed="rId3">
            <a:alphaModFix/>
          </a:blip>
          <a:srcRect b="0" l="12121" r="12068" t="0"/>
          <a:stretch/>
        </p:blipFill>
        <p:spPr>
          <a:xfrm>
            <a:off x="1728300" y="0"/>
            <a:ext cx="569200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Problema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2"/>
          <p:cNvSpPr txBox="1"/>
          <p:nvPr/>
        </p:nvSpPr>
        <p:spPr>
          <a:xfrm>
            <a:off x="357300" y="1017713"/>
            <a:ext cx="8163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Imagine um software de logística que inicialmente só entrega com caminhões. O código que solicita a entrega faz isso diretamente: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2"/>
          <p:cNvSpPr txBox="1"/>
          <p:nvPr/>
        </p:nvSpPr>
        <p:spPr>
          <a:xfrm>
            <a:off x="490350" y="2876738"/>
            <a:ext cx="8163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que acontece quando a empresa cresce? Se adicionarmos barcos, precisamos mudar o código existente: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607" y="2005528"/>
            <a:ext cx="3032996" cy="8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075" y="3876849"/>
            <a:ext cx="4525527" cy="91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Toda vez que um novo tipo de transporte surge (um </a:t>
            </a:r>
            <a:r>
              <a:rPr lang="pt-BR" sz="2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Aviao</a:t>
            </a:r>
            <a:r>
              <a:rPr lang="pt-BR" sz="2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um </a:t>
            </a:r>
            <a:r>
              <a:rPr lang="pt-BR" sz="2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Trem</a:t>
            </a:r>
            <a:r>
              <a:rPr lang="pt-BR" sz="2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), precisamos ir lá no código que usa o objeto e alterá-lo. Isso deixa o nosso código fortemente acoplado às classes concretas como </a:t>
            </a:r>
            <a:r>
              <a:rPr lang="pt-BR" sz="2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Caminhao </a:t>
            </a:r>
            <a:r>
              <a:rPr lang="pt-BR" sz="2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 </a:t>
            </a:r>
            <a:r>
              <a:rPr lang="pt-BR" sz="2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Navio</a:t>
            </a:r>
            <a:r>
              <a:rPr lang="pt-BR" sz="2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50" y="0"/>
            <a:ext cx="86484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949" y="2"/>
            <a:ext cx="838018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620">
                <a:latin typeface="Roboto"/>
                <a:ea typeface="Roboto"/>
                <a:cs typeface="Roboto"/>
                <a:sym typeface="Roboto"/>
              </a:rPr>
              <a:t>Pense no seu aplicativo como se ele tivesse duas partes:</a:t>
            </a:r>
            <a:endParaRPr sz="262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96475"/>
            <a:ext cx="4588001" cy="225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700" y="2296479"/>
            <a:ext cx="3932600" cy="125582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6"/>
          <p:cNvSpPr txBox="1"/>
          <p:nvPr/>
        </p:nvSpPr>
        <p:spPr>
          <a:xfrm>
            <a:off x="419400" y="1651575"/>
            <a:ext cx="435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Parte de Configuração (o "início" de tudo):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36"/>
          <p:cNvSpPr txBox="1"/>
          <p:nvPr/>
        </p:nvSpPr>
        <p:spPr>
          <a:xfrm>
            <a:off x="4899650" y="1651575"/>
            <a:ext cx="393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Resto do Aplicativo: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5017700" y="3877275"/>
            <a:ext cx="3775200" cy="8313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Sem o padrão, cada um desses cem lugares no código teria um </a:t>
            </a:r>
            <a:r>
              <a:rPr lang="pt-BR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if/else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para decidir entre </a:t>
            </a:r>
            <a:r>
              <a:rPr lang="pt-BR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new Caminhao()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</a:t>
            </a:r>
            <a:r>
              <a:rPr lang="pt-BR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new Navio()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19" name="Google Shape;219;p36"/>
          <p:cNvCxnSpPr/>
          <p:nvPr/>
        </p:nvCxnSpPr>
        <p:spPr>
          <a:xfrm rot="10800000">
            <a:off x="7605175" y="3499900"/>
            <a:ext cx="149400" cy="4167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código pode se tornar mais complicado, pois você precisa introduzir muitas subclasses novas para implementar o padrão.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311700" y="445025"/>
            <a:ext cx="8520600" cy="21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7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Abstract Factory</a:t>
            </a:r>
            <a:endParaRPr sz="8700"/>
          </a:p>
        </p:txBody>
      </p:sp>
      <p:sp>
        <p:nvSpPr>
          <p:cNvPr id="231" name="Google Shape;231;p38"/>
          <p:cNvSpPr txBox="1"/>
          <p:nvPr>
            <p:ph idx="1" type="body"/>
          </p:nvPr>
        </p:nvSpPr>
        <p:spPr>
          <a:xfrm>
            <a:off x="311700" y="2571750"/>
            <a:ext cx="85206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Prover uma interface para criar famílias de objetos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relacionados ou dependentes sem especificar suas classes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concretas.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Problema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39"/>
          <p:cNvSpPr txBox="1"/>
          <p:nvPr/>
        </p:nvSpPr>
        <p:spPr>
          <a:xfrm>
            <a:off x="357300" y="1017713"/>
            <a:ext cx="8163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Imagina que você vai desenvolver uma interface gráfica que pode ter tema claro e tema escuro.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Cada tema precisa de: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-"/>
            </a:pP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Botão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-"/>
            </a:pP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Janela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/>
        </p:nvSpPr>
        <p:spPr>
          <a:xfrm>
            <a:off x="357300" y="1017713"/>
            <a:ext cx="8163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 usar Factory Method, você só cria um objeto de cada vez.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 com Abstract Factory, conseguimos garantir que os objetos sejam coerentes entre si (tudo claro ou tudo escuro).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Solução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41"/>
          <p:cNvSpPr txBox="1"/>
          <p:nvPr/>
        </p:nvSpPr>
        <p:spPr>
          <a:xfrm>
            <a:off x="357300" y="1017725"/>
            <a:ext cx="42147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primeira coisa é declarar explicitamente </a:t>
            </a:r>
            <a:r>
              <a:rPr lang="pt-BR" sz="28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interfaces para cada produto</a:t>
            </a: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distinto.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Então você pode fazer todas as </a:t>
            </a:r>
            <a:r>
              <a:rPr lang="pt-BR" sz="28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variantes </a:t>
            </a: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dos produtos seguirem essas interfaces.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250" y="1017725"/>
            <a:ext cx="4267203" cy="324207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1"/>
          <p:cNvSpPr txBox="1"/>
          <p:nvPr/>
        </p:nvSpPr>
        <p:spPr>
          <a:xfrm>
            <a:off x="4941250" y="4259800"/>
            <a:ext cx="3775200" cy="400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Mesmo para Janela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 espaço dos padrões de projeto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15" title="Captura de Tela 2025-09-02 às 20.22.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1908"/>
            <a:ext cx="9144002" cy="3811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Solução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42"/>
          <p:cNvSpPr txBox="1"/>
          <p:nvPr/>
        </p:nvSpPr>
        <p:spPr>
          <a:xfrm>
            <a:off x="357300" y="1017725"/>
            <a:ext cx="4214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próximo passo é declarar uma </a:t>
            </a:r>
            <a:r>
              <a:rPr lang="pt-BR" sz="28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interface (Fabrica Abstrata) </a:t>
            </a: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 uma lista de métodos de criação para todos os produtos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42"/>
          <p:cNvSpPr txBox="1"/>
          <p:nvPr/>
        </p:nvSpPr>
        <p:spPr>
          <a:xfrm>
            <a:off x="4551088" y="2723550"/>
            <a:ext cx="4260300" cy="8313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Esses métodos devem retornar tipos abstratos de produtos representados pelas interfaces que extraímos previamente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101" y="1017725"/>
            <a:ext cx="4586276" cy="16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Solução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43"/>
          <p:cNvSpPr txBox="1"/>
          <p:nvPr/>
        </p:nvSpPr>
        <p:spPr>
          <a:xfrm>
            <a:off x="357300" y="1017725"/>
            <a:ext cx="42147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Agora, para cada variante de uma família de produtos nós criamos uma </a:t>
            </a:r>
            <a:r>
              <a:rPr lang="pt-BR" sz="28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classe fábrica</a:t>
            </a: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separada baseada na interface Fábrica Abstrata.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396" y="0"/>
            <a:ext cx="451060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75" y="152400"/>
            <a:ext cx="825804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código pode tornar-se mais complicado do que deveria ser, uma vez que muitas novas interfaces e classes são introduzidas junto com o padrão.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type="title"/>
          </p:nvPr>
        </p:nvSpPr>
        <p:spPr>
          <a:xfrm>
            <a:off x="311700" y="445025"/>
            <a:ext cx="8520600" cy="21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Prototype</a:t>
            </a:r>
            <a:endParaRPr sz="10000"/>
          </a:p>
        </p:txBody>
      </p:sp>
      <p:sp>
        <p:nvSpPr>
          <p:cNvPr id="282" name="Google Shape;282;p46"/>
          <p:cNvSpPr txBox="1"/>
          <p:nvPr>
            <p:ph idx="1" type="body"/>
          </p:nvPr>
        </p:nvSpPr>
        <p:spPr>
          <a:xfrm>
            <a:off x="311700" y="2571750"/>
            <a:ext cx="85206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Especificar os tipos de objetos a serem criados usando uma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instância como protótipo e criar novos objetos ao copiar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este protótipo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Problema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47"/>
          <p:cNvSpPr txBox="1"/>
          <p:nvPr/>
        </p:nvSpPr>
        <p:spPr>
          <a:xfrm>
            <a:off x="357300" y="1017713"/>
            <a:ext cx="8163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Digamos que você tenha um objeto, e você quer criar uma cópia exata dele. Como você o faria?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0175"/>
            <a:ext cx="9144003" cy="410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42" y="0"/>
            <a:ext cx="879288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idx="1" type="body"/>
          </p:nvPr>
        </p:nvSpPr>
        <p:spPr>
          <a:xfrm>
            <a:off x="216650" y="380225"/>
            <a:ext cx="8520600" cy="41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Cada cópia exige </a:t>
            </a:r>
            <a:r>
              <a:rPr lang="pt-BR" sz="3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repetir todos os campos manualmente</a:t>
            </a:r>
            <a:b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Difícil de manter se a classe tiver </a:t>
            </a:r>
            <a:r>
              <a:rPr lang="pt-BR" sz="3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muitos atributos</a:t>
            </a:r>
            <a:br>
              <a:rPr lang="pt-BR" sz="3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0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 mudarmos a classe, precisamos </a:t>
            </a:r>
            <a:r>
              <a:rPr lang="pt-BR" sz="3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atualizar todas as cópias manuais</a:t>
            </a:r>
            <a:endParaRPr sz="30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488" y="0"/>
            <a:ext cx="716102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478275"/>
            <a:ext cx="8520600" cy="40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Fornecem vários mecanismos de </a:t>
            </a:r>
            <a:r>
              <a:rPr lang="pt-BR" sz="5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criação de objetos</a:t>
            </a:r>
            <a:r>
              <a:rPr lang="pt-BR"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que aumentam a flexibilidade e reutilização de código já existente.</a:t>
            </a:r>
            <a:endParaRPr sz="5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5" y="437550"/>
            <a:ext cx="9144003" cy="4268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padrão </a:t>
            </a:r>
            <a:r>
              <a:rPr i="1"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Prototype</a:t>
            </a: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está disponível e pronto para uso em Java com a interface </a:t>
            </a:r>
            <a:r>
              <a:rPr lang="pt-BR" sz="3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Cloneable</a:t>
            </a: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Qualquer classe pode implementar essa interface para se tornar clonável.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Clonar objetos complexos que têm referências circulares pode ser bem complicado.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5"/>
          <p:cNvSpPr txBox="1"/>
          <p:nvPr>
            <p:ph type="title"/>
          </p:nvPr>
        </p:nvSpPr>
        <p:spPr>
          <a:xfrm>
            <a:off x="311700" y="445025"/>
            <a:ext cx="8520600" cy="21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Singleton</a:t>
            </a:r>
            <a:endParaRPr sz="10000"/>
          </a:p>
        </p:txBody>
      </p:sp>
      <p:sp>
        <p:nvSpPr>
          <p:cNvPr id="331" name="Google Shape;331;p55"/>
          <p:cNvSpPr txBox="1"/>
          <p:nvPr>
            <p:ph idx="1" type="body"/>
          </p:nvPr>
        </p:nvSpPr>
        <p:spPr>
          <a:xfrm>
            <a:off x="311700" y="2571750"/>
            <a:ext cx="85206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Garantir que uma classe só tenha uma única instância, e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prover um ponto de acesso global a ela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Problema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56"/>
          <p:cNvSpPr txBox="1"/>
          <p:nvPr/>
        </p:nvSpPr>
        <p:spPr>
          <a:xfrm>
            <a:off x="357300" y="1017713"/>
            <a:ext cx="8163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padrão </a:t>
            </a:r>
            <a:r>
              <a:rPr i="1"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Singleton</a:t>
            </a: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resolve dois problemas de uma só vez.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Garantir que uma classe tenha apenas uma única instância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Fornece um ponto de acesso global para aquela instância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Por que usar Singleton?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57"/>
          <p:cNvSpPr txBox="1"/>
          <p:nvPr/>
        </p:nvSpPr>
        <p:spPr>
          <a:xfrm>
            <a:off x="357300" y="1017713"/>
            <a:ext cx="8163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Imagine que você tem algo que não faz sentido criar mais de uma vez, como: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Conexão com banco de dados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Logger (registro de logs)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AutoNum type="arabicPeriod"/>
            </a:pPr>
            <a: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Configurações globais do sistema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593" y="0"/>
            <a:ext cx="585541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8"/>
          <p:cNvSpPr/>
          <p:nvPr/>
        </p:nvSpPr>
        <p:spPr>
          <a:xfrm>
            <a:off x="174575" y="671475"/>
            <a:ext cx="3505200" cy="10341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campo para armazenar a instância </a:t>
            </a:r>
            <a:r>
              <a:rPr b="1" i="1"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singleton</a:t>
            </a:r>
            <a:r>
              <a:rPr b="1"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deve ser declarado como privado estático.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0" name="Google Shape;350;p58"/>
          <p:cNvCxnSpPr>
            <a:stCxn id="349" idx="6"/>
          </p:cNvCxnSpPr>
          <p:nvPr/>
        </p:nvCxnSpPr>
        <p:spPr>
          <a:xfrm flipH="1" rot="10800000">
            <a:off x="3679775" y="1114725"/>
            <a:ext cx="496800" cy="738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58"/>
          <p:cNvSpPr/>
          <p:nvPr/>
        </p:nvSpPr>
        <p:spPr>
          <a:xfrm>
            <a:off x="120850" y="1992600"/>
            <a:ext cx="3505200" cy="7185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Construtor privativo (nem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subclasses têm acesso)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2" name="Google Shape;352;p58"/>
          <p:cNvCxnSpPr>
            <a:stCxn id="351" idx="6"/>
          </p:cNvCxnSpPr>
          <p:nvPr/>
        </p:nvCxnSpPr>
        <p:spPr>
          <a:xfrm flipH="1" rot="10800000">
            <a:off x="3626050" y="1745850"/>
            <a:ext cx="537000" cy="6060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58"/>
          <p:cNvSpPr/>
          <p:nvPr/>
        </p:nvSpPr>
        <p:spPr>
          <a:xfrm>
            <a:off x="120850" y="3393925"/>
            <a:ext cx="3505200" cy="7185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Ponto de acesso simples,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estático e global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4" name="Google Shape;354;p58"/>
          <p:cNvCxnSpPr/>
          <p:nvPr/>
        </p:nvCxnSpPr>
        <p:spPr>
          <a:xfrm flipH="1" rot="10800000">
            <a:off x="3626050" y="2699425"/>
            <a:ext cx="778800" cy="10269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8163"/>
            <a:ext cx="9144003" cy="4487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padrão requer tratamento especial em um ambiente multithreaded para que múltiplas threads não possam criar um objeto singleton várias vezes.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00" y="1522350"/>
            <a:ext cx="8839204" cy="362113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61"/>
          <p:cNvSpPr/>
          <p:nvPr/>
        </p:nvSpPr>
        <p:spPr>
          <a:xfrm>
            <a:off x="3701225" y="193750"/>
            <a:ext cx="5138700" cy="11793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Bloco deve ser </a:t>
            </a:r>
            <a:r>
              <a:rPr b="1" i="1" lang="pt-BR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synchronized</a:t>
            </a:r>
            <a:r>
              <a:rPr b="1"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para evitar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 dois objetos tentem criar o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objeto ao mesmo tempo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2" name="Google Shape;372;p61"/>
          <p:cNvCxnSpPr>
            <a:stCxn id="371" idx="4"/>
          </p:cNvCxnSpPr>
          <p:nvPr/>
        </p:nvCxnSpPr>
        <p:spPr>
          <a:xfrm flipH="1">
            <a:off x="4763375" y="1373050"/>
            <a:ext cx="1507200" cy="11616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61"/>
          <p:cNvSpPr/>
          <p:nvPr/>
        </p:nvSpPr>
        <p:spPr>
          <a:xfrm>
            <a:off x="294375" y="193750"/>
            <a:ext cx="2926800" cy="12639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Todo acesso a </a:t>
            </a:r>
            <a:r>
              <a:rPr b="1" lang="pt-BR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getInstance()</a:t>
            </a:r>
            <a:r>
              <a:rPr b="1"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fica mais lento, porque cada chamada precisa do </a:t>
            </a:r>
            <a:r>
              <a:rPr b="1" i="1" lang="pt-BR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synchronized</a:t>
            </a:r>
            <a:r>
              <a:rPr b="1"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Além dos construtores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Construtores em Java definem maneiras padrão de construir objetos.</a:t>
            </a:r>
            <a:b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Font typeface="Roboto"/>
              <a:buChar char="➔"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Cliente pode não ter todos os dados necessários para instanciar um objeto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Font typeface="Roboto"/>
              <a:buChar char="➔"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Cliente fica acoplado a uma implementação concreta (precisa saber a classe concreta para usar new com o construtor)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Font typeface="Roboto"/>
              <a:buChar char="➔"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Cliente de herança pode criar construtor que chama métodos que dependem de valores ainda não inicializados (vide processo de construção)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Font typeface="Roboto"/>
              <a:buChar char="➔"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Objeto complexo pode necessitar da criação de objetos menores previamente, com certo controle difícil de implementar com construtores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Font typeface="Roboto"/>
              <a:buChar char="➔"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Não há como limitar o número de instâncias criadas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Viola o princípio de responsabilidade única. O padrão resolve dois problemas de uma só vez.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Não é possível trabalhar com interfaces. (Fere o S.O.L.I.D)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3"/>
          <p:cNvSpPr txBox="1"/>
          <p:nvPr>
            <p:ph type="title"/>
          </p:nvPr>
        </p:nvSpPr>
        <p:spPr>
          <a:xfrm>
            <a:off x="311700" y="445025"/>
            <a:ext cx="8520600" cy="21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Monostate</a:t>
            </a:r>
            <a:endParaRPr sz="10000"/>
          </a:p>
        </p:txBody>
      </p:sp>
      <p:sp>
        <p:nvSpPr>
          <p:cNvPr id="385" name="Google Shape;385;p63"/>
          <p:cNvSpPr txBox="1"/>
          <p:nvPr>
            <p:ph idx="1" type="body"/>
          </p:nvPr>
        </p:nvSpPr>
        <p:spPr>
          <a:xfrm>
            <a:off x="311700" y="2571750"/>
            <a:ext cx="85206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Garante que todas as instâncias de uma classe compartilhem o mesmo estado, mas não impede que você crie várias instâncias.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810" y="0"/>
            <a:ext cx="6490378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8"/>
          <p:cNvGrpSpPr/>
          <p:nvPr/>
        </p:nvGrpSpPr>
        <p:grpSpPr>
          <a:xfrm>
            <a:off x="2050" y="-6175"/>
            <a:ext cx="4572000" cy="2577900"/>
            <a:chOff x="2050" y="-6175"/>
            <a:chExt cx="4572000" cy="2577900"/>
          </a:xfrm>
        </p:grpSpPr>
        <p:sp>
          <p:nvSpPr>
            <p:cNvPr id="86" name="Google Shape;86;p18"/>
            <p:cNvSpPr/>
            <p:nvPr/>
          </p:nvSpPr>
          <p:spPr>
            <a:xfrm>
              <a:off x="2050" y="-6175"/>
              <a:ext cx="4572000" cy="2577900"/>
            </a:xfrm>
            <a:prstGeom prst="rect">
              <a:avLst/>
            </a:prstGeom>
            <a:solidFill>
              <a:srgbClr val="1B1B1B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279400" marR="279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279400" marR="279400" rtl="0" algn="l">
                <a:lnSpc>
                  <a:spcPct val="115000"/>
                </a:lnSpc>
                <a:spcBef>
                  <a:spcPts val="220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279400" marR="279400" rtl="0" algn="l">
                <a:lnSpc>
                  <a:spcPct val="115000"/>
                </a:lnSpc>
                <a:spcBef>
                  <a:spcPts val="220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279400" marR="279400" rtl="0" algn="l">
                <a:lnSpc>
                  <a:spcPct val="115000"/>
                </a:lnSpc>
                <a:spcBef>
                  <a:spcPts val="2200"/>
                </a:spcBef>
                <a:spcAft>
                  <a:spcPts val="2200"/>
                </a:spcAft>
                <a:buNone/>
              </a:pPr>
              <a:r>
                <a:rPr lang="pt-BR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Permite construir objetos complexos passo a passo. O padrão permite produzir diferentes tipos e representações de um objeto usando o mesmo código de construção.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7" name="Google Shape;87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8850" y="99575"/>
              <a:ext cx="1870275" cy="1335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8"/>
          <p:cNvSpPr/>
          <p:nvPr/>
        </p:nvSpPr>
        <p:spPr>
          <a:xfrm>
            <a:off x="4572000" y="-6175"/>
            <a:ext cx="4572000" cy="25779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794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79400" marR="2794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79400" marR="2794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79400" marR="279400" rtl="0" algn="l">
              <a:lnSpc>
                <a:spcPct val="115000"/>
              </a:lnSpc>
              <a:spcBef>
                <a:spcPts val="2200"/>
              </a:spcBef>
              <a:spcAft>
                <a:spcPts val="220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Permite a você garantir que uma classe tem apenas uma instância, enquanto provê um ponto de acesso global para esta instância.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8"/>
          <p:cNvSpPr/>
          <p:nvPr/>
        </p:nvSpPr>
        <p:spPr>
          <a:xfrm>
            <a:off x="2050" y="2571750"/>
            <a:ext cx="4572000" cy="25779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794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79400" marR="2794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79400" marR="2794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79400" marR="279400" rtl="0" algn="l">
              <a:lnSpc>
                <a:spcPct val="115000"/>
              </a:lnSpc>
              <a:spcBef>
                <a:spcPts val="2200"/>
              </a:spcBef>
              <a:spcAft>
                <a:spcPts val="220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Fornece uma interface para criar objetos em uma superclasse, mas permite que as subclasses alterem o tipo de objetos que serão criados.</a:t>
            </a:r>
            <a:endParaRPr sz="1500">
              <a:solidFill>
                <a:schemeClr val="dk1"/>
              </a:solidFill>
              <a:uFill>
                <a:noFill/>
              </a:uFill>
              <a:latin typeface="Roboto"/>
              <a:ea typeface="Roboto"/>
              <a:cs typeface="Roboto"/>
              <a:sym typeface="Roboto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90" name="Google Shape;90;p18"/>
          <p:cNvSpPr/>
          <p:nvPr/>
        </p:nvSpPr>
        <p:spPr>
          <a:xfrm>
            <a:off x="4572000" y="2571750"/>
            <a:ext cx="4572000" cy="25779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794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79400" marR="2794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79400" marR="2794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79400" marR="279400" rtl="0" algn="l">
              <a:lnSpc>
                <a:spcPct val="115000"/>
              </a:lnSpc>
              <a:spcBef>
                <a:spcPts val="2200"/>
              </a:spcBef>
              <a:spcAft>
                <a:spcPts val="220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Permite que você copie objetos existentes sem fazer seu código ficar dependente de suas classes.</a:t>
            </a:r>
            <a:endParaRPr sz="1500">
              <a:solidFill>
                <a:schemeClr val="dk1"/>
              </a:solidFill>
              <a:uFill>
                <a:noFill/>
              </a:uFill>
              <a:latin typeface="Roboto"/>
              <a:ea typeface="Roboto"/>
              <a:cs typeface="Roboto"/>
              <a:sym typeface="Roboto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8000" y="52525"/>
            <a:ext cx="1917375" cy="13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2331575" y="452600"/>
            <a:ext cx="1917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Builder</a:t>
            </a:r>
            <a:endParaRPr b="1" sz="25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6815375" y="452600"/>
            <a:ext cx="1917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Singleton</a:t>
            </a:r>
            <a:endParaRPr b="1" sz="25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7995" y="2664500"/>
            <a:ext cx="1760255" cy="12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6815375" y="2944825"/>
            <a:ext cx="1917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Prototype</a:t>
            </a:r>
            <a:endParaRPr b="1" sz="25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2075" y="2696738"/>
            <a:ext cx="1670000" cy="1192850"/>
          </a:xfrm>
          <a:prstGeom prst="rect">
            <a:avLst/>
          </a:prstGeom>
          <a:solidFill>
            <a:srgbClr val="1B1B1B"/>
          </a:solidFill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2205675" y="2816025"/>
            <a:ext cx="1917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Factory Method</a:t>
            </a:r>
            <a:endParaRPr b="1" sz="25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21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Builder</a:t>
            </a:r>
            <a:endParaRPr sz="10000"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2571750"/>
            <a:ext cx="85206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Separar a construção de um objeto complexo de sua representação para que o mesmo processo de construção possa criar representações diferentes.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Problema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357300" y="1017713"/>
            <a:ext cx="8163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Imagina que queremos representar uma </a:t>
            </a:r>
            <a:r>
              <a:rPr b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Casa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 código.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Ela pode ter vários detalhes: número de quartos, se tem piscina, se tem garagem, etc.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71425"/>
            <a:ext cx="8572500" cy="50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/>
          <p:nvPr/>
        </p:nvSpPr>
        <p:spPr>
          <a:xfrm>
            <a:off x="6083550" y="303050"/>
            <a:ext cx="2886000" cy="14430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maioria dos parâmetros não será usada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Construtor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Direto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2908100" y="3415200"/>
            <a:ext cx="3260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Você consegue adivinhar só olhando esse </a:t>
            </a:r>
            <a:r>
              <a:rPr b="1" i="1"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true/null</a:t>
            </a:r>
            <a:r>
              <a:rPr lang="pt-BR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o que cada um significa? 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